
<file path=[Content_Types].xml><?xml version="1.0" encoding="utf-8"?>
<Types xmlns="http://schemas.openxmlformats.org/package/2006/content-types">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7" r:id="rId2"/>
    <p:sldId id="266" r:id="rId3"/>
    <p:sldId id="268" r:id="rId4"/>
    <p:sldId id="269" r:id="rId5"/>
    <p:sldId id="270" r:id="rId6"/>
    <p:sldId id="271" r:id="rId7"/>
    <p:sldId id="261" r:id="rId8"/>
  </p:sldIdLst>
  <p:sldSz cx="20104100" cy="11328400"/>
  <p:notesSz cx="20104100" cy="113284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A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18"/>
  </p:normalViewPr>
  <p:slideViewPr>
    <p:cSldViewPr>
      <p:cViewPr>
        <p:scale>
          <a:sx n="46" d="100"/>
          <a:sy n="46" d="100"/>
        </p:scale>
        <p:origin x="-498" y="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g>
</file>

<file path=ppt/media/image3.jpg>
</file>

<file path=ppt/media/image4.jpg>
</file>

<file path=ppt/media/image5.jp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507807" y="3511804"/>
            <a:ext cx="17088486" cy="2378964"/>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3015615" y="6343904"/>
            <a:ext cx="14072870" cy="28321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sz="half" idx="2"/>
          </p:nvPr>
        </p:nvSpPr>
        <p:spPr>
          <a:xfrm>
            <a:off x="1005205" y="2605532"/>
            <a:ext cx="8745284" cy="74767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5532"/>
            <a:ext cx="8745284" cy="74767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005205" y="453136"/>
            <a:ext cx="18093690" cy="1812544"/>
          </a:xfrm>
          <a:prstGeom prst="rect">
            <a:avLst/>
          </a:prstGeom>
        </p:spPr>
        <p:txBody>
          <a:bodyPr wrap="square" lIns="0" tIns="0" rIns="0" bIns="0">
            <a:spAutoFit/>
          </a:bodyPr>
          <a:lstStyle>
            <a:lvl1pPr>
              <a:defRPr/>
            </a:lvl1pPr>
          </a:lstStyle>
          <a:p>
            <a:endParaRPr/>
          </a:p>
        </p:txBody>
      </p:sp>
      <p:sp>
        <p:nvSpPr>
          <p:cNvPr id="3" name="Holder 3"/>
          <p:cNvSpPr>
            <a:spLocks noGrp="1"/>
          </p:cNvSpPr>
          <p:nvPr>
            <p:ph type="body" idx="1"/>
          </p:nvPr>
        </p:nvSpPr>
        <p:spPr>
          <a:xfrm>
            <a:off x="1005205" y="2605532"/>
            <a:ext cx="18093690" cy="747674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835394" y="10535412"/>
            <a:ext cx="6433312" cy="56642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35412"/>
            <a:ext cx="4623943" cy="56642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8/2/2023</a:t>
            </a:fld>
            <a:endParaRPr lang="en-US"/>
          </a:p>
        </p:txBody>
      </p:sp>
      <p:sp>
        <p:nvSpPr>
          <p:cNvPr id="6" name="Holder 6"/>
          <p:cNvSpPr>
            <a:spLocks noGrp="1"/>
          </p:cNvSpPr>
          <p:nvPr>
            <p:ph type="sldNum" sz="quarter" idx="7"/>
          </p:nvPr>
        </p:nvSpPr>
        <p:spPr>
          <a:xfrm>
            <a:off x="14474953" y="10535412"/>
            <a:ext cx="4623943" cy="56642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‹Nº›</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441087DF-08FF-3A42-6880-F814BA689A52}"/>
              </a:ext>
            </a:extLst>
          </p:cNvPr>
          <p:cNvSpPr>
            <a:spLocks noGrp="1"/>
          </p:cNvSpPr>
          <p:nvPr>
            <p:ph type="ctrTitle"/>
          </p:nvPr>
        </p:nvSpPr>
        <p:spPr>
          <a:xfrm>
            <a:off x="1507807" y="2768600"/>
            <a:ext cx="17088486" cy="2769989"/>
          </a:xfrm>
        </p:spPr>
        <p:txBody>
          <a:bodyPr/>
          <a:lstStyle/>
          <a:p>
            <a:pPr algn="ctr"/>
            <a:r>
              <a:rPr lang="es-ES" sz="6000" dirty="0" smtClean="0">
                <a:solidFill>
                  <a:schemeClr val="bg1"/>
                </a:solidFill>
                <a:latin typeface="Work Sans Black" pitchFamily="2" charset="0"/>
              </a:rPr>
              <a:t>DISEÑO DE CARTILLA DIGITAL DIDACTICA INTERACTIVA PARA LA PLANEACIÓN DE LA PRODUCCIÓN EN CULTIVO DE MAIZ</a:t>
            </a:r>
            <a:endParaRPr lang="es-CO" sz="6000" dirty="0">
              <a:solidFill>
                <a:schemeClr val="bg1"/>
              </a:solidFill>
              <a:latin typeface="Work Sans Black" pitchFamily="2" charset="0"/>
            </a:endParaRPr>
          </a:p>
        </p:txBody>
      </p:sp>
      <p:sp>
        <p:nvSpPr>
          <p:cNvPr id="3" name="Subtítulo 2">
            <a:extLst>
              <a:ext uri="{FF2B5EF4-FFF2-40B4-BE49-F238E27FC236}">
                <a16:creationId xmlns="" xmlns:a16="http://schemas.microsoft.com/office/drawing/2014/main" id="{3CB25EDC-2316-BFB7-5601-61CC1A5BB8D0}"/>
              </a:ext>
            </a:extLst>
          </p:cNvPr>
          <p:cNvSpPr>
            <a:spLocks noGrp="1"/>
          </p:cNvSpPr>
          <p:nvPr>
            <p:ph type="subTitle" idx="4"/>
          </p:nvPr>
        </p:nvSpPr>
        <p:spPr>
          <a:xfrm>
            <a:off x="2584450" y="6426200"/>
            <a:ext cx="14504035" cy="1231106"/>
          </a:xfrm>
        </p:spPr>
        <p:txBody>
          <a:bodyPr/>
          <a:lstStyle/>
          <a:p>
            <a:pPr algn="ctr"/>
            <a:r>
              <a:rPr lang="es-ES" sz="4000" dirty="0" smtClean="0">
                <a:solidFill>
                  <a:schemeClr val="bg1"/>
                </a:solidFill>
              </a:rPr>
              <a:t>CIRO CARLOS JIMENEZ CUJIA</a:t>
            </a:r>
          </a:p>
          <a:p>
            <a:pPr algn="ctr"/>
            <a:r>
              <a:rPr lang="es-ES" sz="4000" dirty="0" smtClean="0">
                <a:solidFill>
                  <a:schemeClr val="bg1"/>
                </a:solidFill>
              </a:rPr>
              <a:t>Instructor Agrícola-Centro Biotecnológico del Caribe-Sena</a:t>
            </a:r>
            <a:endParaRPr lang="es-CO" sz="4000" dirty="0">
              <a:solidFill>
                <a:schemeClr val="bg1"/>
              </a:solidFill>
            </a:endParaRPr>
          </a:p>
        </p:txBody>
      </p:sp>
      <p:sp>
        <p:nvSpPr>
          <p:cNvPr id="6" name="Subtítulo 2">
            <a:extLst>
              <a:ext uri="{FF2B5EF4-FFF2-40B4-BE49-F238E27FC236}">
                <a16:creationId xmlns="" xmlns:a16="http://schemas.microsoft.com/office/drawing/2014/main" id="{9C7866BE-AA67-0B52-8D30-6A4750197D96}"/>
              </a:ext>
            </a:extLst>
          </p:cNvPr>
          <p:cNvSpPr txBox="1">
            <a:spLocks/>
          </p:cNvSpPr>
          <p:nvPr/>
        </p:nvSpPr>
        <p:spPr>
          <a:xfrm>
            <a:off x="3194050" y="6578600"/>
            <a:ext cx="14072870" cy="615553"/>
          </a:xfrm>
          <a:prstGeom prst="rect">
            <a:avLst/>
          </a:prstGeom>
        </p:spPr>
        <p:txBody>
          <a:bodyPr wrap="square" lIns="0" tIns="0" rIns="0" bIns="0">
            <a:sp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ctr"/>
            <a:r>
              <a:rPr lang="es-ES" sz="4000" kern="0" dirty="0">
                <a:solidFill>
                  <a:srgbClr val="39A900"/>
                </a:solidFill>
              </a:rPr>
              <a:t>NOMBRE DEL TALENTO</a:t>
            </a:r>
            <a:endParaRPr lang="es-CO" sz="4000" kern="0" dirty="0">
              <a:solidFill>
                <a:srgbClr val="39A900"/>
              </a:solidFill>
            </a:endParaRPr>
          </a:p>
        </p:txBody>
      </p:sp>
    </p:spTree>
    <p:extLst>
      <p:ext uri="{BB962C8B-B14F-4D97-AF65-F5344CB8AC3E}">
        <p14:creationId xmlns:p14="http://schemas.microsoft.com/office/powerpoint/2010/main" val="24655000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r="-1000" b="-1000"/>
          </a:stretch>
        </a:blipFill>
        <a:effectLst/>
      </p:bgPr>
    </p:bg>
    <p:spTree>
      <p:nvGrpSpPr>
        <p:cNvPr id="1" name=""/>
        <p:cNvGrpSpPr/>
        <p:nvPr/>
      </p:nvGrpSpPr>
      <p:grpSpPr>
        <a:xfrm>
          <a:off x="0" y="0"/>
          <a:ext cx="0" cy="0"/>
          <a:chOff x="0" y="0"/>
          <a:chExt cx="0" cy="0"/>
        </a:xfrm>
      </p:grpSpPr>
      <p:sp>
        <p:nvSpPr>
          <p:cNvPr id="3" name="Subtítulo 2">
            <a:extLst>
              <a:ext uri="{FF2B5EF4-FFF2-40B4-BE49-F238E27FC236}">
                <a16:creationId xmlns="" xmlns:a16="http://schemas.microsoft.com/office/drawing/2014/main" id="{7A62E542-8F67-AC81-B45A-DC338B0E9E95}"/>
              </a:ext>
            </a:extLst>
          </p:cNvPr>
          <p:cNvSpPr>
            <a:spLocks noGrp="1"/>
          </p:cNvSpPr>
          <p:nvPr>
            <p:ph type="subTitle" idx="4"/>
          </p:nvPr>
        </p:nvSpPr>
        <p:spPr>
          <a:xfrm>
            <a:off x="3346450" y="3987800"/>
            <a:ext cx="14859000" cy="4154984"/>
          </a:xfrm>
        </p:spPr>
        <p:txBody>
          <a:bodyPr/>
          <a:lstStyle/>
          <a:p>
            <a:pPr algn="just"/>
            <a:r>
              <a:rPr lang="es-ES" sz="3000" dirty="0" smtClean="0">
                <a:solidFill>
                  <a:schemeClr val="bg1"/>
                </a:solidFill>
              </a:rPr>
              <a:t>Los instructores y aprendices del Centro Biotecnológico del Caribe CBC y del Centro Agroempresarial</a:t>
            </a:r>
            <a:r>
              <a:rPr lang="es-ES" sz="3000" dirty="0">
                <a:solidFill>
                  <a:schemeClr val="bg1"/>
                </a:solidFill>
              </a:rPr>
              <a:t> </a:t>
            </a:r>
            <a:r>
              <a:rPr lang="es-ES" sz="3000" dirty="0" smtClean="0">
                <a:solidFill>
                  <a:schemeClr val="bg1"/>
                </a:solidFill>
              </a:rPr>
              <a:t>CAE del Sena Regional Cesar, de los programas Tecnólogo en la Gestión de la Producción Agrícola, Tecnólogo en Gestión de empresas Agropecuarias, Técnicos en Cultivos Agrícolas,  en el desarrollo de la formación teórico-practica. no cuentan con </a:t>
            </a:r>
            <a:r>
              <a:rPr lang="es-ES" sz="3000" dirty="0" smtClean="0">
                <a:solidFill>
                  <a:schemeClr val="bg1"/>
                </a:solidFill>
              </a:rPr>
              <a:t>un una cartilla digital didáctica interactiva,</a:t>
            </a:r>
            <a:r>
              <a:rPr lang="es-ES" sz="3000" dirty="0">
                <a:solidFill>
                  <a:schemeClr val="bg1"/>
                </a:solidFill>
              </a:rPr>
              <a:t> </a:t>
            </a:r>
            <a:r>
              <a:rPr lang="es-ES" sz="3000" dirty="0" smtClean="0">
                <a:solidFill>
                  <a:schemeClr val="bg1"/>
                </a:solidFill>
              </a:rPr>
              <a:t> para </a:t>
            </a:r>
            <a:r>
              <a:rPr lang="es-ES" sz="3000" dirty="0" smtClean="0">
                <a:solidFill>
                  <a:schemeClr val="bg1"/>
                </a:solidFill>
              </a:rPr>
              <a:t>planear los procesos de producción en cada una de las etapas en cultivos de maíz, se les dificulta contar con una estructura acorde en la cual puedan optimizar los recursos , de uso de agua, suelos, insumos, herramientas y equipos y de personal, minimizar los costos y de buenas practicas agrícolas, debido a que se hace un uso irracional de los recursos, generando altos costos de producción en el cultivo de maíz. </a:t>
            </a:r>
            <a:endParaRPr lang="es-CO" sz="3000" dirty="0">
              <a:solidFill>
                <a:schemeClr val="bg1"/>
              </a:solidFill>
            </a:endParaRPr>
          </a:p>
        </p:txBody>
      </p:sp>
      <p:sp>
        <p:nvSpPr>
          <p:cNvPr id="6" name="Subtítulo 2">
            <a:extLst>
              <a:ext uri="{FF2B5EF4-FFF2-40B4-BE49-F238E27FC236}">
                <a16:creationId xmlns="" xmlns:a16="http://schemas.microsoft.com/office/drawing/2014/main" id="{DD645F5B-4742-17AF-420F-F7C7CCDAA1B6}"/>
              </a:ext>
            </a:extLst>
          </p:cNvPr>
          <p:cNvSpPr txBox="1">
            <a:spLocks/>
          </p:cNvSpPr>
          <p:nvPr/>
        </p:nvSpPr>
        <p:spPr>
          <a:xfrm>
            <a:off x="2355850" y="1701800"/>
            <a:ext cx="5081270" cy="615553"/>
          </a:xfrm>
          <a:prstGeom prst="rect">
            <a:avLst/>
          </a:prstGeom>
        </p:spPr>
        <p:txBody>
          <a:bodyPr wrap="square" lIns="0" tIns="0" rIns="0" bIns="0">
            <a:sp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ctr"/>
            <a:r>
              <a:rPr lang="es-ES" sz="4000" b="1" kern="0" dirty="0">
                <a:solidFill>
                  <a:srgbClr val="39A900"/>
                </a:solidFill>
                <a:latin typeface="Work Sans Black" pitchFamily="2" charset="0"/>
              </a:rPr>
              <a:t>PROBLEMÁTICA</a:t>
            </a:r>
            <a:endParaRPr lang="es-CO" sz="4000" b="1" kern="0" dirty="0">
              <a:solidFill>
                <a:srgbClr val="39A900"/>
              </a:solidFill>
              <a:latin typeface="Work Sans Black" pitchFamily="2" charset="0"/>
            </a:endParaRPr>
          </a:p>
        </p:txBody>
      </p:sp>
    </p:spTree>
    <p:extLst>
      <p:ext uri="{BB962C8B-B14F-4D97-AF65-F5344CB8AC3E}">
        <p14:creationId xmlns:p14="http://schemas.microsoft.com/office/powerpoint/2010/main" val="3021088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4" name="Subtítulo 2">
            <a:extLst>
              <a:ext uri="{FF2B5EF4-FFF2-40B4-BE49-F238E27FC236}">
                <a16:creationId xmlns="" xmlns:a16="http://schemas.microsoft.com/office/drawing/2014/main" id="{9FAAA2AA-200C-252D-B86B-BCAFBA7946BC}"/>
              </a:ext>
            </a:extLst>
          </p:cNvPr>
          <p:cNvSpPr>
            <a:spLocks noGrp="1"/>
          </p:cNvSpPr>
          <p:nvPr>
            <p:ph type="subTitle" idx="4"/>
          </p:nvPr>
        </p:nvSpPr>
        <p:spPr>
          <a:xfrm>
            <a:off x="9671050" y="3378200"/>
            <a:ext cx="9753600" cy="4616648"/>
          </a:xfrm>
        </p:spPr>
        <p:txBody>
          <a:bodyPr/>
          <a:lstStyle/>
          <a:p>
            <a:pPr algn="just"/>
            <a:r>
              <a:rPr lang="es-ES" sz="3000" dirty="0">
                <a:solidFill>
                  <a:schemeClr val="bg1"/>
                </a:solidFill>
              </a:rPr>
              <a:t>Conforme a lo anterior se hace necesario una cartilla didáctica </a:t>
            </a:r>
            <a:r>
              <a:rPr lang="es-ES" sz="3000" dirty="0" smtClean="0">
                <a:solidFill>
                  <a:schemeClr val="tx1"/>
                </a:solidFill>
              </a:rPr>
              <a:t>Diseñar una cartilla digital didáctica interactiva, como herramienta tecnológica, de apoyo para el desarrollo de la formación, </a:t>
            </a:r>
            <a:r>
              <a:rPr lang="es-ES" sz="3000" dirty="0">
                <a:solidFill>
                  <a:schemeClr val="tx1"/>
                </a:solidFill>
              </a:rPr>
              <a:t>como guía en la planeación </a:t>
            </a:r>
            <a:r>
              <a:rPr lang="es-ES" sz="3000" dirty="0" smtClean="0">
                <a:solidFill>
                  <a:schemeClr val="tx1"/>
                </a:solidFill>
              </a:rPr>
              <a:t>del proceso de cada una de las etapas del </a:t>
            </a:r>
            <a:r>
              <a:rPr lang="es-ES" sz="3000" dirty="0">
                <a:solidFill>
                  <a:schemeClr val="tx1"/>
                </a:solidFill>
              </a:rPr>
              <a:t>cultivos </a:t>
            </a:r>
            <a:r>
              <a:rPr lang="es-ES" sz="3000" dirty="0" smtClean="0">
                <a:solidFill>
                  <a:schemeClr val="tx1"/>
                </a:solidFill>
              </a:rPr>
              <a:t>maíz, </a:t>
            </a:r>
            <a:r>
              <a:rPr lang="es-ES" sz="3000" dirty="0">
                <a:solidFill>
                  <a:schemeClr val="tx1"/>
                </a:solidFill>
              </a:rPr>
              <a:t>para una producción rentable y </a:t>
            </a:r>
            <a:r>
              <a:rPr lang="es-ES" sz="3000" dirty="0" smtClean="0">
                <a:solidFill>
                  <a:schemeClr val="tx1"/>
                </a:solidFill>
              </a:rPr>
              <a:t>sostenible, que le permita a los instructores y aprendices minimizar costos, y un uso racional de suelo, agua y de herramientas, equipos, insumos y de personal. </a:t>
            </a:r>
            <a:r>
              <a:rPr lang="es-ES" sz="3000" dirty="0" smtClean="0">
                <a:solidFill>
                  <a:schemeClr val="bg1"/>
                </a:solidFill>
              </a:rPr>
              <a:t> </a:t>
            </a:r>
            <a:r>
              <a:rPr lang="es-ES" sz="3000" dirty="0">
                <a:solidFill>
                  <a:schemeClr val="bg1"/>
                </a:solidFill>
              </a:rPr>
              <a:t>sostenible.</a:t>
            </a:r>
            <a:endParaRPr lang="es-CO" sz="3000" dirty="0">
              <a:solidFill>
                <a:schemeClr val="bg1"/>
              </a:solidFill>
            </a:endParaRPr>
          </a:p>
          <a:p>
            <a:pPr algn="just"/>
            <a:endParaRPr lang="es-CO" sz="3000" dirty="0">
              <a:solidFill>
                <a:schemeClr val="bg1"/>
              </a:solidFill>
            </a:endParaRPr>
          </a:p>
        </p:txBody>
      </p:sp>
      <p:sp>
        <p:nvSpPr>
          <p:cNvPr id="5" name="Subtítulo 2">
            <a:extLst>
              <a:ext uri="{FF2B5EF4-FFF2-40B4-BE49-F238E27FC236}">
                <a16:creationId xmlns="" xmlns:a16="http://schemas.microsoft.com/office/drawing/2014/main" id="{F89557E3-A543-B505-AF81-69DC0999E70C}"/>
              </a:ext>
            </a:extLst>
          </p:cNvPr>
          <p:cNvSpPr txBox="1">
            <a:spLocks/>
          </p:cNvSpPr>
          <p:nvPr/>
        </p:nvSpPr>
        <p:spPr>
          <a:xfrm>
            <a:off x="11880850" y="635000"/>
            <a:ext cx="5081270" cy="615553"/>
          </a:xfrm>
          <a:prstGeom prst="rect">
            <a:avLst/>
          </a:prstGeom>
        </p:spPr>
        <p:txBody>
          <a:bodyPr wrap="square" lIns="0" tIns="0" rIns="0" bIns="0">
            <a:sp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ctr"/>
            <a:r>
              <a:rPr lang="es-ES" sz="4000" b="1" kern="0" dirty="0">
                <a:solidFill>
                  <a:srgbClr val="39A900"/>
                </a:solidFill>
                <a:latin typeface="Work Sans Black" pitchFamily="2" charset="0"/>
              </a:rPr>
              <a:t>SOLUCIÓN</a:t>
            </a:r>
            <a:endParaRPr lang="es-CO" sz="4000" b="1" kern="0" dirty="0">
              <a:solidFill>
                <a:srgbClr val="39A900"/>
              </a:solidFill>
              <a:latin typeface="Work Sans Black" pitchFamily="2" charset="0"/>
            </a:endParaRPr>
          </a:p>
        </p:txBody>
      </p:sp>
    </p:spTree>
    <p:extLst>
      <p:ext uri="{BB962C8B-B14F-4D97-AF65-F5344CB8AC3E}">
        <p14:creationId xmlns:p14="http://schemas.microsoft.com/office/powerpoint/2010/main" val="3338426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6" name="Subtítulo 2">
            <a:extLst>
              <a:ext uri="{FF2B5EF4-FFF2-40B4-BE49-F238E27FC236}">
                <a16:creationId xmlns="" xmlns:a16="http://schemas.microsoft.com/office/drawing/2014/main" id="{B0A5C3BE-1573-25E5-5FA7-7E1EAB2078DA}"/>
              </a:ext>
            </a:extLst>
          </p:cNvPr>
          <p:cNvSpPr txBox="1">
            <a:spLocks/>
          </p:cNvSpPr>
          <p:nvPr/>
        </p:nvSpPr>
        <p:spPr>
          <a:xfrm>
            <a:off x="9671050" y="3378200"/>
            <a:ext cx="9753600" cy="5867400"/>
          </a:xfrm>
          <a:prstGeom prst="rect">
            <a:avLst/>
          </a:prstGeom>
        </p:spPr>
        <p:txBody>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just"/>
            <a:r>
              <a:rPr lang="es-ES" sz="3000" kern="0" dirty="0" smtClean="0"/>
              <a:t>Con esta herramienta tecnológica se innovara en el proceso de </a:t>
            </a:r>
            <a:r>
              <a:rPr lang="es-ES" sz="3000" kern="0" dirty="0" smtClean="0"/>
              <a:t>planeación y producción </a:t>
            </a:r>
            <a:r>
              <a:rPr lang="es-ES" sz="3000" kern="0" dirty="0" smtClean="0"/>
              <a:t>en cultivos de maíz, optimizando los recursos, con una producción rentable y sostenible.   </a:t>
            </a:r>
            <a:endParaRPr lang="es-CO" sz="3000" kern="0" dirty="0">
              <a:solidFill>
                <a:schemeClr val="tx1"/>
              </a:solidFill>
            </a:endParaRPr>
          </a:p>
        </p:txBody>
      </p:sp>
      <p:sp>
        <p:nvSpPr>
          <p:cNvPr id="7" name="Subtítulo 2">
            <a:extLst>
              <a:ext uri="{FF2B5EF4-FFF2-40B4-BE49-F238E27FC236}">
                <a16:creationId xmlns="" xmlns:a16="http://schemas.microsoft.com/office/drawing/2014/main" id="{6D0FA83D-FE45-8E83-471B-57E75BFBF2AB}"/>
              </a:ext>
            </a:extLst>
          </p:cNvPr>
          <p:cNvSpPr txBox="1">
            <a:spLocks/>
          </p:cNvSpPr>
          <p:nvPr/>
        </p:nvSpPr>
        <p:spPr>
          <a:xfrm>
            <a:off x="11880850" y="635000"/>
            <a:ext cx="5081270" cy="615553"/>
          </a:xfrm>
          <a:prstGeom prst="rect">
            <a:avLst/>
          </a:prstGeom>
        </p:spPr>
        <p:txBody>
          <a:bodyPr wrap="square" lIns="0" tIns="0" rIns="0" bIns="0">
            <a:sp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ctr"/>
            <a:r>
              <a:rPr lang="es-ES" sz="4000" b="1" kern="0" dirty="0">
                <a:solidFill>
                  <a:srgbClr val="39A900"/>
                </a:solidFill>
                <a:latin typeface="Work Sans Black" pitchFamily="2" charset="0"/>
              </a:rPr>
              <a:t>PLUS INNOVADOR</a:t>
            </a:r>
            <a:endParaRPr lang="es-CO" sz="4000" b="1" kern="0" dirty="0">
              <a:solidFill>
                <a:srgbClr val="39A900"/>
              </a:solidFill>
              <a:latin typeface="Work Sans Black" pitchFamily="2" charset="0"/>
            </a:endParaRPr>
          </a:p>
        </p:txBody>
      </p:sp>
    </p:spTree>
    <p:extLst>
      <p:ext uri="{BB962C8B-B14F-4D97-AF65-F5344CB8AC3E}">
        <p14:creationId xmlns:p14="http://schemas.microsoft.com/office/powerpoint/2010/main" val="2976223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6" name="Subtítulo 2">
            <a:extLst>
              <a:ext uri="{FF2B5EF4-FFF2-40B4-BE49-F238E27FC236}">
                <a16:creationId xmlns="" xmlns:a16="http://schemas.microsoft.com/office/drawing/2014/main" id="{AD1068CA-A72D-BFE2-F297-271F5BB2312B}"/>
              </a:ext>
            </a:extLst>
          </p:cNvPr>
          <p:cNvSpPr txBox="1">
            <a:spLocks/>
          </p:cNvSpPr>
          <p:nvPr/>
        </p:nvSpPr>
        <p:spPr>
          <a:xfrm>
            <a:off x="9671050" y="3378200"/>
            <a:ext cx="9753600" cy="5867400"/>
          </a:xfrm>
          <a:prstGeom prst="rect">
            <a:avLst/>
          </a:prstGeom>
        </p:spPr>
        <p:txBody>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just"/>
            <a:r>
              <a:rPr lang="es-ES" sz="3000" kern="0" dirty="0" smtClean="0"/>
              <a:t>Impacto Social: </a:t>
            </a:r>
            <a:r>
              <a:rPr lang="es-ES" sz="3000" kern="0" dirty="0" smtClean="0"/>
              <a:t>Productores de Maíz</a:t>
            </a:r>
            <a:r>
              <a:rPr lang="es-ES" sz="3000" kern="0" dirty="0" smtClean="0"/>
              <a:t> de los municipios de Valledupar y Aguachica.</a:t>
            </a:r>
          </a:p>
          <a:p>
            <a:pPr algn="just"/>
            <a:endParaRPr lang="es-ES" sz="3000" kern="0" dirty="0" smtClean="0"/>
          </a:p>
          <a:p>
            <a:pPr algn="just"/>
            <a:r>
              <a:rPr lang="es-ES" sz="3000" kern="0" dirty="0" smtClean="0">
                <a:solidFill>
                  <a:schemeClr val="tx1"/>
                </a:solidFill>
              </a:rPr>
              <a:t>Impacto en la Formación: Aprendices con una formación de  calidad, e instructores con herramientas de apoy</a:t>
            </a:r>
            <a:r>
              <a:rPr lang="es-ES" sz="3000" kern="0" dirty="0" smtClean="0"/>
              <a:t>o en la formación para el uso de buenas practicas en la </a:t>
            </a:r>
            <a:r>
              <a:rPr lang="es-ES" sz="3000" kern="0" dirty="0" smtClean="0"/>
              <a:t>formación de los centros de formación Biotecnológico del Caribe y Agro empresarial CAE del Sena Regional Cesar.</a:t>
            </a:r>
            <a:endParaRPr lang="es-ES" sz="3000" kern="0" dirty="0" smtClean="0"/>
          </a:p>
          <a:p>
            <a:pPr algn="just"/>
            <a:endParaRPr lang="es-ES" sz="3000" kern="0" dirty="0" smtClean="0">
              <a:solidFill>
                <a:schemeClr val="tx1"/>
              </a:solidFill>
            </a:endParaRPr>
          </a:p>
          <a:p>
            <a:pPr algn="just"/>
            <a:r>
              <a:rPr lang="es-ES" sz="3000" kern="0" dirty="0" smtClean="0"/>
              <a:t>Impacto Económico</a:t>
            </a:r>
            <a:r>
              <a:rPr lang="es-ES" sz="3000" kern="0" dirty="0" smtClean="0"/>
              <a:t>: Optimización de los recursos económicos</a:t>
            </a:r>
            <a:r>
              <a:rPr lang="es-ES" sz="3000" kern="0" dirty="0" smtClean="0"/>
              <a:t>, permitiendo una m</a:t>
            </a:r>
            <a:r>
              <a:rPr lang="es-ES" sz="3000" kern="0" dirty="0" smtClean="0"/>
              <a:t>ejora de la condiciones económicas del núcleo familiar de productores de maíz</a:t>
            </a:r>
            <a:endParaRPr lang="es-ES" sz="3000" kern="0" dirty="0">
              <a:solidFill>
                <a:schemeClr val="tx1"/>
              </a:solidFill>
            </a:endParaRPr>
          </a:p>
        </p:txBody>
      </p:sp>
      <p:sp>
        <p:nvSpPr>
          <p:cNvPr id="7" name="Subtítulo 2">
            <a:extLst>
              <a:ext uri="{FF2B5EF4-FFF2-40B4-BE49-F238E27FC236}">
                <a16:creationId xmlns="" xmlns:a16="http://schemas.microsoft.com/office/drawing/2014/main" id="{398CA1AB-D82E-5540-01BB-1AD5A820049A}"/>
              </a:ext>
            </a:extLst>
          </p:cNvPr>
          <p:cNvSpPr txBox="1">
            <a:spLocks/>
          </p:cNvSpPr>
          <p:nvPr/>
        </p:nvSpPr>
        <p:spPr>
          <a:xfrm>
            <a:off x="11880850" y="635000"/>
            <a:ext cx="5081270" cy="615553"/>
          </a:xfrm>
          <a:prstGeom prst="rect">
            <a:avLst/>
          </a:prstGeom>
        </p:spPr>
        <p:txBody>
          <a:bodyPr wrap="square" lIns="0" tIns="0" rIns="0" bIns="0">
            <a:sp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ctr"/>
            <a:r>
              <a:rPr lang="es-ES" sz="4000" b="1" kern="0" dirty="0">
                <a:solidFill>
                  <a:srgbClr val="39A900"/>
                </a:solidFill>
                <a:latin typeface="Work Sans Black" pitchFamily="2" charset="0"/>
              </a:rPr>
              <a:t>IMPACTO</a:t>
            </a:r>
            <a:endParaRPr lang="es-CO" sz="4000" b="1" kern="0" dirty="0">
              <a:solidFill>
                <a:srgbClr val="39A900"/>
              </a:solidFill>
              <a:latin typeface="Work Sans Black" pitchFamily="2" charset="0"/>
            </a:endParaRPr>
          </a:p>
        </p:txBody>
      </p:sp>
    </p:spTree>
    <p:extLst>
      <p:ext uri="{BB962C8B-B14F-4D97-AF65-F5344CB8AC3E}">
        <p14:creationId xmlns:p14="http://schemas.microsoft.com/office/powerpoint/2010/main" val="4116400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Subtítulo 2">
            <a:extLst>
              <a:ext uri="{FF2B5EF4-FFF2-40B4-BE49-F238E27FC236}">
                <a16:creationId xmlns="" xmlns:a16="http://schemas.microsoft.com/office/drawing/2014/main" id="{73C3D1E6-078B-1B47-9256-C31E70B26F72}"/>
              </a:ext>
            </a:extLst>
          </p:cNvPr>
          <p:cNvSpPr txBox="1">
            <a:spLocks/>
          </p:cNvSpPr>
          <p:nvPr/>
        </p:nvSpPr>
        <p:spPr>
          <a:xfrm>
            <a:off x="9671050" y="3378200"/>
            <a:ext cx="9753600" cy="5867400"/>
          </a:xfrm>
          <a:prstGeom prst="rect">
            <a:avLst/>
          </a:prstGeom>
        </p:spPr>
        <p:txBody>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just"/>
            <a:r>
              <a:rPr lang="es-ES" sz="3000" kern="0" dirty="0" smtClean="0"/>
              <a:t>En estos momentos se esta realizando un prototipo de una aplicación WEB, para la elaboración del plan de producción del cultivo de Maíz, con aprendices y egresados del Tecnólogo en Desarrollo de Software apoyado por SENNOVA, no se ha elaborado la cartilla didáctica digital, ya que no se cuenta con apoyo para diseñarla.</a:t>
            </a:r>
          </a:p>
        </p:txBody>
      </p:sp>
      <p:sp>
        <p:nvSpPr>
          <p:cNvPr id="7" name="Subtítulo 2">
            <a:extLst>
              <a:ext uri="{FF2B5EF4-FFF2-40B4-BE49-F238E27FC236}">
                <a16:creationId xmlns="" xmlns:a16="http://schemas.microsoft.com/office/drawing/2014/main" id="{483734AC-530B-57DD-0AA6-C143F917D0EB}"/>
              </a:ext>
            </a:extLst>
          </p:cNvPr>
          <p:cNvSpPr txBox="1">
            <a:spLocks/>
          </p:cNvSpPr>
          <p:nvPr/>
        </p:nvSpPr>
        <p:spPr>
          <a:xfrm>
            <a:off x="11880850" y="635000"/>
            <a:ext cx="5081270" cy="1231106"/>
          </a:xfrm>
          <a:prstGeom prst="rect">
            <a:avLst/>
          </a:prstGeom>
        </p:spPr>
        <p:txBody>
          <a:bodyPr wrap="square" lIns="0" tIns="0" rIns="0" bIns="0">
            <a:sp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ctr"/>
            <a:r>
              <a:rPr lang="es-ES" sz="4000" b="1" kern="0" dirty="0">
                <a:solidFill>
                  <a:srgbClr val="39A900"/>
                </a:solidFill>
                <a:latin typeface="Work Sans Black" pitchFamily="2" charset="0"/>
              </a:rPr>
              <a:t>RECURSOS DISPONIBLE</a:t>
            </a:r>
            <a:endParaRPr lang="es-CO" sz="4000" b="1" kern="0" dirty="0">
              <a:solidFill>
                <a:srgbClr val="39A900"/>
              </a:solidFill>
              <a:latin typeface="Work Sans Black" pitchFamily="2" charset="0"/>
            </a:endParaRPr>
          </a:p>
        </p:txBody>
      </p:sp>
    </p:spTree>
    <p:extLst>
      <p:ext uri="{BB962C8B-B14F-4D97-AF65-F5344CB8AC3E}">
        <p14:creationId xmlns:p14="http://schemas.microsoft.com/office/powerpoint/2010/main" val="3528581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16075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179</TotalTime>
  <Words>435</Words>
  <Application>Microsoft Office PowerPoint</Application>
  <PresentationFormat>Personalizado</PresentationFormat>
  <Paragraphs>18</Paragraphs>
  <Slides>7</Slides>
  <Notes>0</Notes>
  <HiddenSlides>0</HiddenSlides>
  <MMClips>0</MMClips>
  <ScaleCrop>false</ScaleCrop>
  <HeadingPairs>
    <vt:vector size="4" baseType="variant">
      <vt:variant>
        <vt:lpstr>Tema</vt:lpstr>
      </vt:variant>
      <vt:variant>
        <vt:i4>1</vt:i4>
      </vt:variant>
      <vt:variant>
        <vt:lpstr>Títulos de diapositiva</vt:lpstr>
      </vt:variant>
      <vt:variant>
        <vt:i4>7</vt:i4>
      </vt:variant>
    </vt:vector>
  </HeadingPairs>
  <TitlesOfParts>
    <vt:vector size="8" baseType="lpstr">
      <vt:lpstr>Office Theme</vt:lpstr>
      <vt:lpstr>DISEÑO DE CARTILLA DIGITAL DIDACTICA INTERACTIVA PARA LA PLANEACIÓN DE LA PRODUCCIÓN EN CULTIVO DE MAIZ</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PLANTILLA COMITE RED TP</dc:title>
  <dc:creator>Tecnoparque</dc:creator>
  <cp:lastModifiedBy>usuario</cp:lastModifiedBy>
  <cp:revision>12</cp:revision>
  <dcterms:created xsi:type="dcterms:W3CDTF">2023-03-03T16:12:39Z</dcterms:created>
  <dcterms:modified xsi:type="dcterms:W3CDTF">2023-08-02T20:27:34Z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2023-03-03T00:00:00Z</vt:filetime>
  </property>
  <property fmtid="{D5CDD505-2E9C-101B-9397-08002B2CF9AE}" pid="3" name="Creator">
    <vt:lpwstr>Adobe Illustrator 27.0 (Macintosh)</vt:lpwstr>
  </property>
  <property fmtid="{D5CDD505-2E9C-101B-9397-08002B2CF9AE}" pid="4" name="LastSaved">
    <vt:filetime>2023-03-03T00:00:00Z</vt:filetime>
  </property>
</Properties>
</file>